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31"/>
  </p:notesMasterIdLst>
  <p:sldIdLst>
    <p:sldId id="256" r:id="rId2"/>
    <p:sldId id="259" r:id="rId3"/>
    <p:sldId id="260" r:id="rId4"/>
    <p:sldId id="257" r:id="rId5"/>
    <p:sldId id="321" r:id="rId6"/>
    <p:sldId id="258" r:id="rId7"/>
    <p:sldId id="261" r:id="rId8"/>
    <p:sldId id="262" r:id="rId9"/>
    <p:sldId id="341" r:id="rId10"/>
    <p:sldId id="342" r:id="rId11"/>
    <p:sldId id="343" r:id="rId12"/>
    <p:sldId id="310" r:id="rId13"/>
    <p:sldId id="344" r:id="rId14"/>
    <p:sldId id="313" r:id="rId15"/>
    <p:sldId id="314" r:id="rId16"/>
    <p:sldId id="315" r:id="rId17"/>
    <p:sldId id="316" r:id="rId18"/>
    <p:sldId id="263" r:id="rId19"/>
    <p:sldId id="320" r:id="rId20"/>
    <p:sldId id="319" r:id="rId21"/>
    <p:sldId id="317" r:id="rId22"/>
    <p:sldId id="345" r:id="rId23"/>
    <p:sldId id="336" r:id="rId24"/>
    <p:sldId id="346" r:id="rId25"/>
    <p:sldId id="362" r:id="rId26"/>
    <p:sldId id="352" r:id="rId27"/>
    <p:sldId id="283" r:id="rId28"/>
    <p:sldId id="308" r:id="rId29"/>
    <p:sldId id="3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9A579-922D-4C58-8A62-6A83643962C5}" v="8" dt="2021-01-12T22:13:59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3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Chad" userId="29e26967-ee32-4210-a1e6-19e5305e9c5f" providerId="ADAL" clId="{4669A579-922D-4C58-8A62-6A83643962C5}"/>
    <pc:docChg chg="custSel modSld">
      <pc:chgData name="Johnson, Chad" userId="29e26967-ee32-4210-a1e6-19e5305e9c5f" providerId="ADAL" clId="{4669A579-922D-4C58-8A62-6A83643962C5}" dt="2021-01-13T19:15:52.527" v="42" actId="20577"/>
      <pc:docMkLst>
        <pc:docMk/>
      </pc:docMkLst>
      <pc:sldChg chg="modSp mod">
        <pc:chgData name="Johnson, Chad" userId="29e26967-ee32-4210-a1e6-19e5305e9c5f" providerId="ADAL" clId="{4669A579-922D-4C58-8A62-6A83643962C5}" dt="2021-01-13T19:15:52.527" v="42" actId="20577"/>
        <pc:sldMkLst>
          <pc:docMk/>
          <pc:sldMk cId="2051058274" sldId="256"/>
        </pc:sldMkLst>
        <pc:spChg chg="mod">
          <ac:chgData name="Johnson, Chad" userId="29e26967-ee32-4210-a1e6-19e5305e9c5f" providerId="ADAL" clId="{4669A579-922D-4C58-8A62-6A83643962C5}" dt="2021-01-13T19:15:52.527" v="42" actId="20577"/>
          <ac:spMkLst>
            <pc:docMk/>
            <pc:sldMk cId="2051058274" sldId="256"/>
            <ac:spMk id="2" creationId="{BE6A06DF-F722-4988-BC89-851B8C82FDE0}"/>
          </ac:spMkLst>
        </pc:spChg>
        <pc:spChg chg="mod">
          <ac:chgData name="Johnson, Chad" userId="29e26967-ee32-4210-a1e6-19e5305e9c5f" providerId="ADAL" clId="{4669A579-922D-4C58-8A62-6A83643962C5}" dt="2021-01-12T22:13:02.907" v="6" actId="20577"/>
          <ac:spMkLst>
            <pc:docMk/>
            <pc:sldMk cId="2051058274" sldId="256"/>
            <ac:spMk id="3" creationId="{82E07F94-A1B7-4386-B249-3F37A1222475}"/>
          </ac:spMkLst>
        </pc:spChg>
      </pc:sldChg>
      <pc:sldChg chg="modSp">
        <pc:chgData name="Johnson, Chad" userId="29e26967-ee32-4210-a1e6-19e5305e9c5f" providerId="ADAL" clId="{4669A579-922D-4C58-8A62-6A83643962C5}" dt="2021-01-12T22:13:21.109" v="15"/>
        <pc:sldMkLst>
          <pc:docMk/>
          <pc:sldMk cId="2107011096" sldId="257"/>
        </pc:sldMkLst>
        <pc:spChg chg="mod">
          <ac:chgData name="Johnson, Chad" userId="29e26967-ee32-4210-a1e6-19e5305e9c5f" providerId="ADAL" clId="{4669A579-922D-4C58-8A62-6A83643962C5}" dt="2021-01-12T22:13:21.109" v="15"/>
          <ac:spMkLst>
            <pc:docMk/>
            <pc:sldMk cId="2107011096" sldId="257"/>
            <ac:spMk id="5" creationId="{9A06F15A-8974-42FB-935C-57128A190375}"/>
          </ac:spMkLst>
        </pc:spChg>
      </pc:sldChg>
      <pc:sldChg chg="modSp">
        <pc:chgData name="Johnson, Chad" userId="29e26967-ee32-4210-a1e6-19e5305e9c5f" providerId="ADAL" clId="{4669A579-922D-4C58-8A62-6A83643962C5}" dt="2021-01-12T22:13:23.692" v="16"/>
        <pc:sldMkLst>
          <pc:docMk/>
          <pc:sldMk cId="1036985217" sldId="258"/>
        </pc:sldMkLst>
        <pc:spChg chg="mod">
          <ac:chgData name="Johnson, Chad" userId="29e26967-ee32-4210-a1e6-19e5305e9c5f" providerId="ADAL" clId="{4669A579-922D-4C58-8A62-6A83643962C5}" dt="2021-01-12T22:13:23.692" v="16"/>
          <ac:spMkLst>
            <pc:docMk/>
            <pc:sldMk cId="1036985217" sldId="258"/>
            <ac:spMk id="5" creationId="{61E9C15F-8638-4D0B-91A9-0D4F97B86A72}"/>
          </ac:spMkLst>
        </pc:spChg>
      </pc:sldChg>
      <pc:sldChg chg="modSp mod">
        <pc:chgData name="Johnson, Chad" userId="29e26967-ee32-4210-a1e6-19e5305e9c5f" providerId="ADAL" clId="{4669A579-922D-4C58-8A62-6A83643962C5}" dt="2021-01-12T22:13:12.627" v="13" actId="20577"/>
        <pc:sldMkLst>
          <pc:docMk/>
          <pc:sldMk cId="3039293663" sldId="259"/>
        </pc:sldMkLst>
        <pc:spChg chg="mod">
          <ac:chgData name="Johnson, Chad" userId="29e26967-ee32-4210-a1e6-19e5305e9c5f" providerId="ADAL" clId="{4669A579-922D-4C58-8A62-6A83643962C5}" dt="2021-01-12T22:13:12.627" v="13" actId="20577"/>
          <ac:spMkLst>
            <pc:docMk/>
            <pc:sldMk cId="3039293663" sldId="259"/>
            <ac:spMk id="5" creationId="{122AD6AB-8B94-4B93-BEED-88B7F0AF2862}"/>
          </ac:spMkLst>
        </pc:spChg>
      </pc:sldChg>
      <pc:sldChg chg="modSp">
        <pc:chgData name="Johnson, Chad" userId="29e26967-ee32-4210-a1e6-19e5305e9c5f" providerId="ADAL" clId="{4669A579-922D-4C58-8A62-6A83643962C5}" dt="2021-01-12T22:13:18.306" v="14"/>
        <pc:sldMkLst>
          <pc:docMk/>
          <pc:sldMk cId="3606518745" sldId="260"/>
        </pc:sldMkLst>
        <pc:spChg chg="mod">
          <ac:chgData name="Johnson, Chad" userId="29e26967-ee32-4210-a1e6-19e5305e9c5f" providerId="ADAL" clId="{4669A579-922D-4C58-8A62-6A83643962C5}" dt="2021-01-12T22:13:18.306" v="14"/>
          <ac:spMkLst>
            <pc:docMk/>
            <pc:sldMk cId="3606518745" sldId="260"/>
            <ac:spMk id="5" creationId="{EB720E1A-2FEE-498D-8004-B5DB16ABFDB7}"/>
          </ac:spMkLst>
        </pc:spChg>
      </pc:sldChg>
      <pc:sldChg chg="modSp">
        <pc:chgData name="Johnson, Chad" userId="29e26967-ee32-4210-a1e6-19e5305e9c5f" providerId="ADAL" clId="{4669A579-922D-4C58-8A62-6A83643962C5}" dt="2021-01-12T22:13:26.539" v="17"/>
        <pc:sldMkLst>
          <pc:docMk/>
          <pc:sldMk cId="4277833098" sldId="261"/>
        </pc:sldMkLst>
        <pc:spChg chg="mod">
          <ac:chgData name="Johnson, Chad" userId="29e26967-ee32-4210-a1e6-19e5305e9c5f" providerId="ADAL" clId="{4669A579-922D-4C58-8A62-6A83643962C5}" dt="2021-01-12T22:13:26.539" v="17"/>
          <ac:spMkLst>
            <pc:docMk/>
            <pc:sldMk cId="4277833098" sldId="261"/>
            <ac:spMk id="5" creationId="{DFB713F9-1A71-4F34-B142-B68BB528D14F}"/>
          </ac:spMkLst>
        </pc:spChg>
      </pc:sldChg>
      <pc:sldChg chg="modSp">
        <pc:chgData name="Johnson, Chad" userId="29e26967-ee32-4210-a1e6-19e5305e9c5f" providerId="ADAL" clId="{4669A579-922D-4C58-8A62-6A83643962C5}" dt="2021-01-12T22:13:31.338" v="18"/>
        <pc:sldMkLst>
          <pc:docMk/>
          <pc:sldMk cId="2034479781" sldId="262"/>
        </pc:sldMkLst>
        <pc:spChg chg="mod">
          <ac:chgData name="Johnson, Chad" userId="29e26967-ee32-4210-a1e6-19e5305e9c5f" providerId="ADAL" clId="{4669A579-922D-4C58-8A62-6A83643962C5}" dt="2021-01-12T22:13:31.338" v="18"/>
          <ac:spMkLst>
            <pc:docMk/>
            <pc:sldMk cId="2034479781" sldId="262"/>
            <ac:spMk id="5" creationId="{0F997B88-F42B-4D1E-8803-A8D71746B931}"/>
          </ac:spMkLst>
        </pc:spChg>
      </pc:sldChg>
      <pc:sldChg chg="modSp">
        <pc:chgData name="Johnson, Chad" userId="29e26967-ee32-4210-a1e6-19e5305e9c5f" providerId="ADAL" clId="{4669A579-922D-4C58-8A62-6A83643962C5}" dt="2021-01-12T22:13:59.779" v="39"/>
        <pc:sldMkLst>
          <pc:docMk/>
          <pc:sldMk cId="4167240111" sldId="319"/>
        </pc:sldMkLst>
        <pc:spChg chg="mod">
          <ac:chgData name="Johnson, Chad" userId="29e26967-ee32-4210-a1e6-19e5305e9c5f" providerId="ADAL" clId="{4669A579-922D-4C58-8A62-6A83643962C5}" dt="2021-01-12T22:13:59.779" v="39"/>
          <ac:spMkLst>
            <pc:docMk/>
            <pc:sldMk cId="4167240111" sldId="319"/>
            <ac:spMk id="5" creationId="{1E8219B2-24B3-47A3-A457-9623BF140EA0}"/>
          </ac:spMkLst>
        </pc:spChg>
      </pc:sldChg>
      <pc:sldChg chg="modSp mod">
        <pc:chgData name="Johnson, Chad" userId="29e26967-ee32-4210-a1e6-19e5305e9c5f" providerId="ADAL" clId="{4669A579-922D-4C58-8A62-6A83643962C5}" dt="2021-01-12T22:13:51.139" v="38" actId="20577"/>
        <pc:sldMkLst>
          <pc:docMk/>
          <pc:sldMk cId="2242771647" sldId="320"/>
        </pc:sldMkLst>
        <pc:spChg chg="mod">
          <ac:chgData name="Johnson, Chad" userId="29e26967-ee32-4210-a1e6-19e5305e9c5f" providerId="ADAL" clId="{4669A579-922D-4C58-8A62-6A83643962C5}" dt="2021-01-12T22:13:51.139" v="38" actId="20577"/>
          <ac:spMkLst>
            <pc:docMk/>
            <pc:sldMk cId="2242771647" sldId="320"/>
            <ac:spMk id="3" creationId="{57363B3B-A893-4BAE-AE50-63B84C7B4C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73429-EEFB-403A-A054-023710A705DC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A132A-FB23-4973-BD4A-1AAB95882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5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1100" dirty="0"/>
              <a:t>What does it mean – technology “supports” our lives?</a:t>
            </a:r>
          </a:p>
          <a:p>
            <a:pPr lvl="1">
              <a:lnSpc>
                <a:spcPct val="110000"/>
              </a:lnSpc>
            </a:pPr>
            <a:r>
              <a:rPr lang="en-US" sz="1100" dirty="0"/>
              <a:t>Consider designing a car. Technology makes the process from design to purchase more efficient.</a:t>
            </a:r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r>
              <a:rPr lang="en-US" sz="1100" dirty="0"/>
              <a:t>What does it mean – technology “supplements” our lives?</a:t>
            </a:r>
          </a:p>
          <a:p>
            <a:pPr lvl="1">
              <a:lnSpc>
                <a:spcPct val="110000"/>
              </a:lnSpc>
            </a:pPr>
            <a:r>
              <a:rPr lang="en-US" sz="1100" dirty="0"/>
              <a:t>Consider that car… Robots assemble it. Computers provide crash-avoidance, auto-pilot, etc. </a:t>
            </a:r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r>
              <a:rPr lang="en-US" sz="1100" dirty="0"/>
              <a:t>What does it mean – technology “enhances” our lives?</a:t>
            </a:r>
          </a:p>
          <a:p>
            <a:pPr lvl="1">
              <a:lnSpc>
                <a:spcPct val="110000"/>
              </a:lnSpc>
            </a:pPr>
            <a:r>
              <a:rPr lang="en-US" sz="1100" dirty="0"/>
              <a:t>Back to the car… Back-up cameras, GPS,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1F82A-FE46-44E4-A187-D1071BBE6A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61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congregate.</a:t>
            </a:r>
          </a:p>
          <a:p>
            <a:pPr lvl="1"/>
            <a:r>
              <a:rPr lang="en-US" dirty="0"/>
              <a:t>This leads to a process of self-selection. </a:t>
            </a:r>
          </a:p>
          <a:p>
            <a:pPr lvl="1"/>
            <a:r>
              <a:rPr lang="en-US" dirty="0"/>
              <a:t>Echo-chambers amplify.</a:t>
            </a:r>
          </a:p>
          <a:p>
            <a:endParaRPr lang="en-US" dirty="0"/>
          </a:p>
          <a:p>
            <a:r>
              <a:rPr lang="en-US" dirty="0"/>
              <a:t>Social issues with the Internet. </a:t>
            </a:r>
          </a:p>
          <a:p>
            <a:pPr lvl="1"/>
            <a:r>
              <a:rPr lang="en-US" dirty="0"/>
              <a:t>Inequality</a:t>
            </a:r>
          </a:p>
          <a:p>
            <a:pPr lvl="1"/>
            <a:r>
              <a:rPr lang="en-US" dirty="0"/>
              <a:t>Change of public and social capital</a:t>
            </a:r>
          </a:p>
          <a:p>
            <a:pPr lvl="1"/>
            <a:r>
              <a:rPr lang="en-US" dirty="0"/>
              <a:t>Venue change of deliberative democracy</a:t>
            </a:r>
          </a:p>
          <a:p>
            <a:pPr lvl="1"/>
            <a:r>
              <a:rPr lang="en-US" dirty="0"/>
              <a:t>Court of public opinion</a:t>
            </a:r>
          </a:p>
          <a:p>
            <a:pPr lvl="1"/>
            <a:r>
              <a:rPr lang="en-US" dirty="0"/>
              <a:t>Identity, culture</a:t>
            </a:r>
          </a:p>
          <a:p>
            <a:pPr lvl="1"/>
            <a:r>
              <a:rPr lang="en-US" dirty="0"/>
              <a:t>Social/mood disorders both as a result and its impact on the above.</a:t>
            </a:r>
          </a:p>
          <a:p>
            <a:pPr lvl="1"/>
            <a:r>
              <a:rPr lang="en-US" dirty="0"/>
              <a:t>Social order / dehumanization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1F82A-FE46-44E4-A187-D1071BBE6A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0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sardonically fill in the blanks follow incidents, answering the question “WHY did they respond to the phish and give away their password” with the least charitable terms.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31F82A-FE46-44E4-A187-D1071BBE6A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3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Each of us has several schemas. We have a friend schema, a child schema, an employee schema, a buyer schema, a driver schema, and so on.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It is entirely possible for our schemas to have contradictory traits. </a:t>
            </a:r>
          </a:p>
          <a:p>
            <a:pPr lvl="0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If we have no schema for a situation, we experience discomfort and evoke a maladaptive persona.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B894B-2E5A-412F-A0D0-DAB9AE1F7A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58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Each of us has several schemas. We have a friend schema, a child schema, an employee schema, a buyer schema, a driver schema, and so on.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It is entirely possible for our schemas to have contradictory traits.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You need to break through a persona to reprogram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B894B-2E5A-412F-A0D0-DAB9AE1F7A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89FAE78-7CC8-4044-9439-7DDCDB82DE6C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0360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6097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809216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1335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37835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6872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37-9CC1-4A61-BAFA-7493765ADC66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43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60CC-8A0F-4A7F-BD8B-BB4A7F711A2F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9F6C-298E-457E-893D-52BE1F95B65D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2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9AC1-3B9A-40CE-98D7-5F98568B867E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21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F3CD-53C4-4A2E-B87C-39AC67A7CF8F}" type="datetime1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81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49B0-F0A6-4806-8662-5FD789F4D2D3}" type="datetime1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0667-29C0-4853-A695-2D323707E37B}" type="datetime1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41C9-1611-470E-AFCE-FFA8E3B79975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88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4A5B-7AFE-42E6-B054-6D007AD1C19F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38A6B-9637-4EB2-9216-A4FEE866094A}" type="datetime1">
              <a:rPr lang="en-US" smtClean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8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tory/history-of-technology-timelin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E3014-63A5-4454-96EC-66167595D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970" b="15030"/>
          <a:stretch/>
        </p:blipFill>
        <p:spPr>
          <a:xfrm>
            <a:off x="3048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06DF-F722-4988-BC89-851B8C82F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4387970"/>
            <a:ext cx="10558405" cy="1378646"/>
          </a:xfrm>
        </p:spPr>
        <p:txBody>
          <a:bodyPr anchor="b">
            <a:normAutofit fontScale="90000"/>
          </a:bodyPr>
          <a:lstStyle/>
          <a:p>
            <a:r>
              <a:rPr lang="en-US" sz="520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Module One: The Role of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07F94-A1B7-4386-B249-3F37A1222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5878187"/>
            <a:ext cx="10558405" cy="501108"/>
          </a:xfrm>
        </p:spPr>
        <p:txBody>
          <a:bodyPr anchor="t">
            <a:normAutofit/>
          </a:bodyPr>
          <a:lstStyle/>
          <a:p>
            <a:r>
              <a:rPr lang="en-US" dirty="0">
                <a:ln w="3175">
                  <a:solidFill>
                    <a:schemeClr val="accent1">
                      <a:alpha val="4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CIS 303 – Prof. C. R. Johnson</a:t>
            </a:r>
          </a:p>
        </p:txBody>
      </p:sp>
    </p:spTree>
    <p:extLst>
      <p:ext uri="{BB962C8B-B14F-4D97-AF65-F5344CB8AC3E}">
        <p14:creationId xmlns:p14="http://schemas.microsoft.com/office/powerpoint/2010/main" val="205105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2B0A-EAF0-81EC-A3AB-D4975F0A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3A42D-11AE-B3FF-337F-14DF6E34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gen-z-memes-7">
            <a:extLst>
              <a:ext uri="{FF2B5EF4-FFF2-40B4-BE49-F238E27FC236}">
                <a16:creationId xmlns:a16="http://schemas.microsoft.com/office/drawing/2014/main" id="{B2C63C94-77FD-E0FB-ABC8-4F4A9B8F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7145867"/>
            <a:ext cx="9605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-z-memes-4">
            <a:extLst>
              <a:ext uri="{FF2B5EF4-FFF2-40B4-BE49-F238E27FC236}">
                <a16:creationId xmlns:a16="http://schemas.microsoft.com/office/drawing/2014/main" id="{7AB18B30-6778-4767-22FA-01901FC28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035" y="-160867"/>
            <a:ext cx="4270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n-z-memes-1">
            <a:extLst>
              <a:ext uri="{FF2B5EF4-FFF2-40B4-BE49-F238E27FC236}">
                <a16:creationId xmlns:a16="http://schemas.microsoft.com/office/drawing/2014/main" id="{9B474F0A-0683-D588-5FE8-383F4AE6D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5" r="12180"/>
          <a:stretch/>
        </p:blipFill>
        <p:spPr bwMode="auto">
          <a:xfrm>
            <a:off x="911217" y="744008"/>
            <a:ext cx="5303312" cy="46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85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2B0A-EAF0-81EC-A3AB-D4975F0A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3A42D-11AE-B3FF-337F-14DF6E34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gen-z-memes-7">
            <a:extLst>
              <a:ext uri="{FF2B5EF4-FFF2-40B4-BE49-F238E27FC236}">
                <a16:creationId xmlns:a16="http://schemas.microsoft.com/office/drawing/2014/main" id="{B2C63C94-77FD-E0FB-ABC8-4F4A9B8F7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8" y="0"/>
            <a:ext cx="9605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9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BDBC8-722D-4E18-8FB7-BD7EA3C61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ECE-145A-41E1-8200-BE8D877A2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Image result for me and the boys">
            <a:extLst>
              <a:ext uri="{FF2B5EF4-FFF2-40B4-BE49-F238E27FC236}">
                <a16:creationId xmlns:a16="http://schemas.microsoft.com/office/drawing/2014/main" id="{0F8DECB9-1C57-451C-A6CD-4473785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97"/>
            <a:ext cx="121898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9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965F9-4E28-1CB0-DE77-54F3A482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667A5-3F17-91AA-BE87-F25AFB08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 descr="Test your eyesight: See if you can read these deep-fried memes - Film Daily">
            <a:extLst>
              <a:ext uri="{FF2B5EF4-FFF2-40B4-BE49-F238E27FC236}">
                <a16:creationId xmlns:a16="http://schemas.microsoft.com/office/drawing/2014/main" id="{40659444-C87A-A294-EE31-EAEFD1E3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659387"/>
            <a:ext cx="57150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&quot;Jimmy Neutron Deep Fried Meme&quot; Stickers by Snibel | Redbubble">
            <a:extLst>
              <a:ext uri="{FF2B5EF4-FFF2-40B4-BE49-F238E27FC236}">
                <a16:creationId xmlns:a16="http://schemas.microsoft.com/office/drawing/2014/main" id="{B33DFF5B-8BF8-2D46-E7B7-EF3F403F5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56598"/>
            <a:ext cx="5751849" cy="57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3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2005 meme">
            <a:extLst>
              <a:ext uri="{FF2B5EF4-FFF2-40B4-BE49-F238E27FC236}">
                <a16:creationId xmlns:a16="http://schemas.microsoft.com/office/drawing/2014/main" id="{2B8C6079-8B53-4754-8016-BD510863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285" y="0"/>
            <a:ext cx="57954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53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dancing baby gif">
            <a:extLst>
              <a:ext uri="{FF2B5EF4-FFF2-40B4-BE49-F238E27FC236}">
                <a16:creationId xmlns:a16="http://schemas.microsoft.com/office/drawing/2014/main" id="{BE2393A9-B6CC-403B-ACF2-6A243B2E8E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0"/>
            <a:ext cx="995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70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F3218BBA-7E69-4E32-80C8-29B27E9D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584200"/>
            <a:ext cx="27178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stylized s meme">
            <a:extLst>
              <a:ext uri="{FF2B5EF4-FFF2-40B4-BE49-F238E27FC236}">
                <a16:creationId xmlns:a16="http://schemas.microsoft.com/office/drawing/2014/main" id="{FE529A5E-5CAA-4A19-A691-B26A294FB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1" y="1803400"/>
            <a:ext cx="7638361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95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8E413CB-FC03-484E-B163-19663346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79401"/>
            <a:ext cx="40640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Kilroy was here">
            <a:extLst>
              <a:ext uri="{FF2B5EF4-FFF2-40B4-BE49-F238E27FC236}">
                <a16:creationId xmlns:a16="http://schemas.microsoft.com/office/drawing/2014/main" id="{F91E4ECD-117E-4022-801A-4D132E3F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299" y="617732"/>
            <a:ext cx="2997203" cy="299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5B4EBB-0E29-4A6D-AD6D-36014730F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800" y="3752057"/>
            <a:ext cx="3962400" cy="264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9D762-BEFB-47CE-B905-6BB96CEE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3752058"/>
            <a:ext cx="2540000" cy="2516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1EEDF7-BBB7-422D-951B-556FCEF2CF25}"/>
              </a:ext>
            </a:extLst>
          </p:cNvPr>
          <p:cNvSpPr txBox="1"/>
          <p:nvPr/>
        </p:nvSpPr>
        <p:spPr>
          <a:xfrm>
            <a:off x="8699497" y="438943"/>
            <a:ext cx="2997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Okay?</a:t>
            </a:r>
          </a:p>
        </p:txBody>
      </p:sp>
    </p:spTree>
    <p:extLst>
      <p:ext uri="{BB962C8B-B14F-4D97-AF65-F5344CB8AC3E}">
        <p14:creationId xmlns:p14="http://schemas.microsoft.com/office/powerpoint/2010/main" val="395820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7522C-308A-41B9-9C21-330E8F78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7" y="1093788"/>
            <a:ext cx="3059969" cy="4697413"/>
          </a:xfrm>
        </p:spPr>
        <p:txBody>
          <a:bodyPr>
            <a:normAutofit fontScale="90000"/>
          </a:bodyPr>
          <a:lstStyle/>
          <a:p>
            <a:r>
              <a:rPr lang="en-US" dirty="0"/>
              <a:t>Wise men speak because they have something to say; Fools because they have to say something.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F2F3-23D5-4CFA-AA90-745CB5ED2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Lower transaction cost.</a:t>
            </a:r>
          </a:p>
          <a:p>
            <a:pPr lvl="1"/>
            <a:r>
              <a:rPr lang="en-US" dirty="0"/>
              <a:t>Date displacement.</a:t>
            </a:r>
          </a:p>
          <a:p>
            <a:pPr lvl="1"/>
            <a:r>
              <a:rPr lang="en-US" dirty="0"/>
              <a:t>Facilitation / Publishing authority</a:t>
            </a:r>
          </a:p>
          <a:p>
            <a:pPr lvl="1"/>
            <a:endParaRPr lang="en-US" dirty="0"/>
          </a:p>
          <a:p>
            <a:r>
              <a:rPr lang="en-US" dirty="0"/>
              <a:t>We use our ability to communicate in many ways.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6E5D8-10BA-4EAF-BC1B-D9B570F86E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8249" y="5883276"/>
            <a:ext cx="310836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B9867A03-0D75-4281-ABBC-48F8F2265ADC}" type="datetime1">
              <a:rPr lang="en-US" smtClean="0"/>
              <a:pPr algn="l">
                <a:spcAft>
                  <a:spcPts val="600"/>
                </a:spcAft>
              </a:pPr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2AB4B-7B95-4059-B8B5-E0F5C62F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5468" y="5883276"/>
            <a:ext cx="4876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F52D6-847E-4D6D-97FD-81626BBD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5883275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38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3934DE8-D1E4-4A1A-9FE6-FE14244F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3035599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752F5-94FF-4F25-B685-8826F8EE8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2249487"/>
            <a:ext cx="3263802" cy="39573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Human speech ~2 MYA</a:t>
            </a:r>
          </a:p>
          <a:p>
            <a:r>
              <a:rPr lang="en-US" sz="1800" dirty="0">
                <a:solidFill>
                  <a:srgbClr val="FFFFFF"/>
                </a:solidFill>
              </a:rPr>
              <a:t>Written word ~3200 BCE</a:t>
            </a:r>
          </a:p>
          <a:p>
            <a:r>
              <a:rPr lang="en-US" sz="1800" dirty="0">
                <a:solidFill>
                  <a:srgbClr val="FFFFFF"/>
                </a:solidFill>
                <a:hlinkClick r:id="rId3"/>
              </a:rPr>
              <a:t>EB - Timeline of Technology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026" name="Picture 2" descr="Technology Timeline – Time To Reach Mass Adoption | Steve Anderson">
            <a:extLst>
              <a:ext uri="{FF2B5EF4-FFF2-40B4-BE49-F238E27FC236}">
                <a16:creationId xmlns:a16="http://schemas.microsoft.com/office/drawing/2014/main" id="{4ACF3C12-5A3A-47E4-87E1-1816324A1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1778" y="1561746"/>
            <a:ext cx="6844045" cy="373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63B3B-A893-4BAE-AE50-63B84C7B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11779" y="6353463"/>
            <a:ext cx="323102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CIS 303 – Prof. C. R. Johnson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CCF75-96A9-4E57-9460-A64A6AE4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5334" y="6353464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2C30667-29C0-4853-A695-2D323707E37B}" type="datetime1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9/7/2022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850DF-2C7E-4AC1-B399-3CAFC962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4734" y="6353462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71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7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6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Image result for Electro- patent medicine">
            <a:extLst>
              <a:ext uri="{FF2B5EF4-FFF2-40B4-BE49-F238E27FC236}">
                <a16:creationId xmlns:a16="http://schemas.microsoft.com/office/drawing/2014/main" id="{E1B1534E-21AB-4DE7-B8DA-F5D0C45C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800107"/>
            <a:ext cx="3122143" cy="216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8" descr="Image result for Electro- patent medicine">
            <a:extLst>
              <a:ext uri="{FF2B5EF4-FFF2-40B4-BE49-F238E27FC236}">
                <a16:creationId xmlns:a16="http://schemas.microsoft.com/office/drawing/2014/main" id="{A1958AB3-DD44-4EB3-9BF7-CA6BA99FA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549" y="3819656"/>
            <a:ext cx="3104943" cy="232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 result for Electro- patent medicine">
            <a:extLst>
              <a:ext uri="{FF2B5EF4-FFF2-40B4-BE49-F238E27FC236}">
                <a16:creationId xmlns:a16="http://schemas.microsoft.com/office/drawing/2014/main" id="{28B7B6B8-33BE-4F98-A9FD-FE908BAC2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1676" y="962340"/>
            <a:ext cx="3252903" cy="494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Image result for Electro- patent medicine">
            <a:extLst>
              <a:ext uri="{FF2B5EF4-FFF2-40B4-BE49-F238E27FC236}">
                <a16:creationId xmlns:a16="http://schemas.microsoft.com/office/drawing/2014/main" id="{3E8B720F-5679-4F63-8C1C-5EA06294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1281790"/>
            <a:ext cx="3252903" cy="430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AD6AB-8B94-4B93-BEED-88B7F0AF2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2548" y="6356350"/>
            <a:ext cx="60596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CIS 303 – Prof. C. R. Johnson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C3048-AA89-41DF-94F3-3AC26216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9867A03-0D75-4281-ABBC-48F8F2265ADC}" type="datetime1">
              <a:rPr lang="en-US" sz="120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9/7/2022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0778F-774A-4A4A-946F-619D4DA7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1446" y="6356350"/>
            <a:ext cx="66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FDF98CC-160E-494C-8C3C-8CDC5FA257DE}" type="slidenum">
              <a:rPr lang="en-US" sz="1200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93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BC9C-EBFF-4DB1-957D-9A2D2F1E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IRL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532D7C-04E9-44B2-8879-C2A30EE4E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031" y="1719743"/>
            <a:ext cx="9098761" cy="408823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77E49-7F11-4380-9981-DF9171DC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219B2-24B3-47A3-A457-9623BF140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CIS 303 – 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2E7C9-F1FB-4F68-8402-EDF601EF1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4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E310-9976-4204-A97F-E4E71B3C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8" y="618517"/>
            <a:ext cx="5874503" cy="1478571"/>
          </a:xfrm>
        </p:spPr>
        <p:txBody>
          <a:bodyPr>
            <a:normAutofit/>
          </a:bodyPr>
          <a:lstStyle/>
          <a:p>
            <a:r>
              <a:rPr lang="en-US" dirty="0"/>
              <a:t>Modern Solutions -&gt; Modern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D127-DCC6-4919-8904-938F58B4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575343" cy="354171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67" dirty="0"/>
              <a:t>Improvements in efficiency also improve the efficiency of flaws.</a:t>
            </a:r>
          </a:p>
          <a:p>
            <a:pPr lvl="1">
              <a:lnSpc>
                <a:spcPct val="110000"/>
              </a:lnSpc>
            </a:pPr>
            <a:r>
              <a:rPr lang="en-US" sz="1867" dirty="0"/>
              <a:t>Yellow Journalism -&gt; Clickbait</a:t>
            </a:r>
          </a:p>
          <a:p>
            <a:pPr lvl="1">
              <a:lnSpc>
                <a:spcPct val="110000"/>
              </a:lnSpc>
            </a:pPr>
            <a:r>
              <a:rPr lang="en-US" sz="1867" dirty="0"/>
              <a:t>Era of the Scoop -&gt; Fake news</a:t>
            </a:r>
          </a:p>
          <a:p>
            <a:pPr lvl="1">
              <a:lnSpc>
                <a:spcPct val="110000"/>
              </a:lnSpc>
            </a:pPr>
            <a:r>
              <a:rPr lang="en-US" sz="1867" dirty="0"/>
              <a:t>Bookworms -&gt; Couch Potatoes -&gt; </a:t>
            </a:r>
            <a:r>
              <a:rPr lang="en-US" sz="1867" dirty="0" err="1"/>
              <a:t>Netheads</a:t>
            </a:r>
            <a:endParaRPr lang="en-US" sz="1867" dirty="0"/>
          </a:p>
          <a:p>
            <a:pPr>
              <a:lnSpc>
                <a:spcPct val="110000"/>
              </a:lnSpc>
            </a:pPr>
            <a:r>
              <a:rPr lang="en-US" sz="1867" dirty="0"/>
              <a:t>Infrastructure disruptions, divorce from process, globalization lofted by technology. Human life dependent on technology.</a:t>
            </a:r>
          </a:p>
          <a:p>
            <a:pPr lvl="1">
              <a:lnSpc>
                <a:spcPct val="110000"/>
              </a:lnSpc>
            </a:pPr>
            <a:r>
              <a:rPr lang="en-US" sz="1867" dirty="0"/>
              <a:t>New ways for bad people to do bad things and good people to do dumb things.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94E1E-1B9A-4422-BD7C-982E46DB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5262" y="5883276"/>
            <a:ext cx="34523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Prof. C. R. Johnson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9E1D1-4DB1-4F46-840F-A2796C60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1818" y="5883276"/>
            <a:ext cx="164830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867A03-0D75-4281-ABBC-48F8F2265ADC}" type="datetime1">
              <a:rPr lang="en-US" smtClean="0"/>
              <a:pPr>
                <a:spcAft>
                  <a:spcPts val="600"/>
                </a:spcAft>
              </a:pPr>
              <a:t>9/7/2022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244C6-73D7-4BFD-9FB6-9A9EA2C46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5883275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7" name="Content Placeholder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11139B4-F8DC-49DB-B5A3-1B75ACD80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 r="5661"/>
          <a:stretch/>
        </p:blipFill>
        <p:spPr>
          <a:xfrm>
            <a:off x="-5596" y="10"/>
            <a:ext cx="4635583" cy="68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1805-4755-4C78-9DE8-29F7EB43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7"/>
            <a:ext cx="6050713" cy="1478571"/>
          </a:xfrm>
        </p:spPr>
        <p:txBody>
          <a:bodyPr>
            <a:normAutofit/>
          </a:bodyPr>
          <a:lstStyle/>
          <a:p>
            <a:r>
              <a:rPr lang="en-US" dirty="0"/>
              <a:t>A lot of cyber, not enough social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8A7C8-FFA8-484E-90FF-2156C4A26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8"/>
            <a:ext cx="6078453" cy="35417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Security is always ultimately a human problem.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Cybersecurity as a discipline tends to see people as components in a security system.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cannot patch, but we can teach.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 acknowledge the weakness, but not the problem.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9256F-6890-4AC2-A91E-F015E8D5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5261" y="5883275"/>
            <a:ext cx="34523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Prof. C. R. Johnson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A6C-2E18-49A2-AB7A-61AABB6B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51816" y="5883277"/>
            <a:ext cx="1648304" cy="365124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fld id="{B9867A03-0D75-4281-ABBC-48F8F2265ADC}" type="datetime1">
              <a:rPr lang="en-US" smtClean="0"/>
              <a:pPr>
                <a:spcAft>
                  <a:spcPts val="800"/>
                </a:spcAft>
              </a:pPr>
              <a:t>9/7/2022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F5A01-173E-47B5-971B-936AAEA2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fld id="{DFDF98CC-160E-494C-8C3C-8CDC5FA257DE}" type="slidenum">
              <a:rPr lang="en-US" smtClean="0"/>
              <a:pPr>
                <a:spcAft>
                  <a:spcPts val="800"/>
                </a:spcAft>
              </a:pPr>
              <a:t>22</a:t>
            </a:fld>
            <a:endParaRPr lang="en-US"/>
          </a:p>
        </p:txBody>
      </p:sp>
      <p:pic>
        <p:nvPicPr>
          <p:cNvPr id="3074" name="Picture 2" descr="Security Awareness Training Resources | KnowBe4">
            <a:extLst>
              <a:ext uri="{FF2B5EF4-FFF2-40B4-BE49-F238E27FC236}">
                <a16:creationId xmlns:a16="http://schemas.microsoft.com/office/drawing/2014/main" id="{72E2B27E-9515-4AC1-BF10-A764439F3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" r="-2" b="-2"/>
          <a:stretch/>
        </p:blipFill>
        <p:spPr bwMode="auto">
          <a:xfrm>
            <a:off x="-5596" y="13"/>
            <a:ext cx="4635581" cy="68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10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9BDA-1D1C-4A0A-9FA7-C4BBC4FE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9" cy="1478571"/>
          </a:xfrm>
        </p:spPr>
        <p:txBody>
          <a:bodyPr>
            <a:normAutofit/>
          </a:bodyPr>
          <a:lstStyle/>
          <a:p>
            <a:r>
              <a:rPr lang="en-US" dirty="0"/>
              <a:t>Why training Struggles</a:t>
            </a:r>
          </a:p>
        </p:txBody>
      </p:sp>
      <p:pic>
        <p:nvPicPr>
          <p:cNvPr id="8" name="Picture 2" descr="Image result for on the internet nobody knows you're a dog">
            <a:extLst>
              <a:ext uri="{FF2B5EF4-FFF2-40B4-BE49-F238E27FC236}">
                <a16:creationId xmlns:a16="http://schemas.microsoft.com/office/drawing/2014/main" id="{531E63E4-D904-4C79-A733-5DFDF2C1B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2" y="2312742"/>
            <a:ext cx="4689233" cy="342314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6F1B-7A93-421D-BA94-2BDCFE699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8"/>
            <a:ext cx="4710683" cy="35417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Are you outgoing, or shy? Patient, or impatient? Empathetic, or callous?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Behavioral schema - A</a:t>
            </a:r>
            <a:r>
              <a:rPr lang="en-US" dirty="0"/>
              <a:t> mental structure internal to us that helps us to organize what we think and guide what we do.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Our behavior within a schema is a </a:t>
            </a:r>
            <a:r>
              <a:rPr lang="en-US" b="1" dirty="0"/>
              <a:t>persona</a:t>
            </a:r>
            <a:r>
              <a:rPr lang="en-US" dirty="0"/>
              <a:t>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5B4009C-DCCC-4A36-9764-1A594630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09360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Prof. C. R. Johnson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7C28C6-7F4D-4777-8336-AF52B1E0BD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630936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867A03-0D75-4281-ABBC-48F8F2265ADC}" type="datetime1">
              <a:rPr lang="en-US" smtClean="0"/>
              <a:pPr>
                <a:spcAft>
                  <a:spcPts val="600"/>
                </a:spcAft>
              </a:pPr>
              <a:t>9/7/2022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B06B7-F0BF-4E6F-8F49-B0B0B89B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1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9BDA-1D1C-4A0A-9FA7-C4BBC4FE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persona are you training?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6F1B-7A93-421D-BA94-2BDCFE69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provide training to a “work” persona, but it may not be effective or even applicable in other schemas. </a:t>
            </a:r>
          </a:p>
          <a:p>
            <a:pPr lvl="1"/>
            <a:r>
              <a:rPr lang="en-US" dirty="0"/>
              <a:t>More and more workers are being asked to blend home and work life, leading to security incidents outside of work hours by accident.</a:t>
            </a:r>
          </a:p>
          <a:p>
            <a:pPr lvl="1"/>
            <a:r>
              <a:rPr lang="en-US" dirty="0"/>
              <a:t>The trap for training is to treat it like a work task or compliance checkmark. Methods that cut through existing schemas tends to “stick” better – like gamifying.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5B4009C-DCCC-4A36-9764-1A594630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09360"/>
            <a:ext cx="62393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Prof. C. R. Johnson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7C28C6-7F4D-4777-8336-AF52B1E0BD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630936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867A03-0D75-4281-ABBC-48F8F2265ADC}" type="datetime1">
              <a:rPr lang="en-US" smtClean="0"/>
              <a:pPr>
                <a:spcAft>
                  <a:spcPts val="600"/>
                </a:spcAft>
              </a:pPr>
              <a:t>9/7/2022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B06B7-F0BF-4E6F-8F49-B0B0B89B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3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6350-5CCB-4B4F-B5C1-B93D47390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699"/>
            <a:ext cx="9144000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Bahnschrift SemiBold SemiConden" panose="020B0502040204020203" pitchFamily="34" charset="0"/>
              </a:rPr>
              <a:t>Space Transition Theory</a:t>
            </a:r>
          </a:p>
        </p:txBody>
      </p:sp>
      <p:sp>
        <p:nvSpPr>
          <p:cNvPr id="4" name="Diamond 3"/>
          <p:cNvSpPr/>
          <p:nvPr/>
        </p:nvSpPr>
        <p:spPr>
          <a:xfrm>
            <a:off x="3692785" y="1756444"/>
            <a:ext cx="4540204" cy="4474896"/>
          </a:xfrm>
          <a:prstGeom prst="diamond">
            <a:avLst/>
          </a:prstGeom>
          <a:ln w="76200">
            <a:prstDash val="sysDot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12700">
                  <a:solidFill>
                    <a:schemeClr val="bg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Dark Tetrad</a:t>
            </a:r>
          </a:p>
        </p:txBody>
      </p:sp>
      <p:sp>
        <p:nvSpPr>
          <p:cNvPr id="5" name="TextBox 4"/>
          <p:cNvSpPr txBox="1"/>
          <p:nvPr/>
        </p:nvSpPr>
        <p:spPr>
          <a:xfrm rot="2707909">
            <a:off x="3047359" y="5023713"/>
            <a:ext cx="3092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schemeClr val="bg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Narcissism</a:t>
            </a:r>
            <a:endParaRPr lang="en-US" dirty="0">
              <a:ln w="6350">
                <a:solidFill>
                  <a:schemeClr val="bg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18962552">
            <a:off x="5629294" y="5000379"/>
            <a:ext cx="339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schemeClr val="bg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Machiavellianism</a:t>
            </a:r>
            <a:endParaRPr lang="en-US" dirty="0">
              <a:ln w="6350">
                <a:solidFill>
                  <a:schemeClr val="bg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18917617">
            <a:off x="3321421" y="2295238"/>
            <a:ext cx="2695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schemeClr val="bg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Psychopathy</a:t>
            </a:r>
            <a:endParaRPr lang="en-US" dirty="0">
              <a:ln w="6350">
                <a:solidFill>
                  <a:schemeClr val="bg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674996">
            <a:off x="6240998" y="2356476"/>
            <a:ext cx="216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6350">
                  <a:solidFill>
                    <a:schemeClr val="bg1"/>
                  </a:solidFill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Sadism</a:t>
            </a:r>
            <a:endParaRPr lang="en-US" dirty="0">
              <a:ln w="6350">
                <a:solidFill>
                  <a:schemeClr val="bg1"/>
                </a:solidFill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A5D7435-B9C5-4EB2-AA49-C9241035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</p:spPr>
        <p:txBody>
          <a:bodyPr/>
          <a:lstStyle/>
          <a:p>
            <a:pPr defTabSz="457189"/>
            <a:fld id="{B9867A03-0D75-4281-ABBC-48F8F2265ADC}" type="datetime1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9/7/2022</a:t>
            </a:fld>
            <a:endParaRPr lang="en-US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89B6254-F137-48C3-BC90-79EB25EFD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6"/>
            <a:ext cx="6239309" cy="365125"/>
          </a:xfrm>
        </p:spPr>
        <p:txBody>
          <a:bodyPr/>
          <a:lstStyle/>
          <a:p>
            <a:pPr defTabSz="457189"/>
            <a:r>
              <a:rPr lang="en-US" dirty="0">
                <a:solidFill>
                  <a:prstClr val="white">
                    <a:tint val="75000"/>
                  </a:prstClr>
                </a:solidFill>
                <a:latin typeface="HelvLight"/>
              </a:rPr>
              <a:t>Prof. C. R. Johnson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327D4BE-B868-4847-ABDE-D9F0C302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5883275"/>
            <a:ext cx="771089" cy="365125"/>
          </a:xfrm>
        </p:spPr>
        <p:txBody>
          <a:bodyPr/>
          <a:lstStyle/>
          <a:p>
            <a:pPr defTabSz="457189"/>
            <a:fld id="{DFDF98CC-160E-494C-8C3C-8CDC5FA257DE}" type="slidenum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</p:spTree>
    <p:extLst>
      <p:ext uri="{BB962C8B-B14F-4D97-AF65-F5344CB8AC3E}">
        <p14:creationId xmlns:p14="http://schemas.microsoft.com/office/powerpoint/2010/main" val="4167551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6350-5CCB-4B4F-B5C1-B93D4739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Bahnschrift SemiBold SemiConden" panose="020B0502040204020203" pitchFamily="34" charset="0"/>
              </a:rPr>
              <a:t>Space Transition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BFD54-0A7F-41F9-8002-6DCCEBCC8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Persons with repressed criminal behavior have a propensity to commit crime in cyberspace which they would not otherwise commit.</a:t>
            </a:r>
          </a:p>
          <a:p>
            <a:endParaRPr lang="en-US" sz="2200" dirty="0"/>
          </a:p>
          <a:p>
            <a:r>
              <a:rPr lang="en-US" sz="2200" dirty="0"/>
              <a:t>Dark Tetrad traits, suppressed in real life, can manifest themselves when the offender is insulated from the social consequences of their actions.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73DC7-7DB9-4CE9-A5EE-9B32CEDB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</p:spPr>
        <p:txBody>
          <a:bodyPr/>
          <a:lstStyle/>
          <a:p>
            <a:pPr defTabSz="457189"/>
            <a:fld id="{B9867A03-0D75-4281-ABBC-48F8F2265ADC}" type="datetime1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9/7/2022</a:t>
            </a:fld>
            <a:endParaRPr lang="en-US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3564F-3219-4313-870C-990944BA7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6"/>
            <a:ext cx="6239309" cy="365125"/>
          </a:xfrm>
        </p:spPr>
        <p:txBody>
          <a:bodyPr/>
          <a:lstStyle/>
          <a:p>
            <a:pPr defTabSz="457189"/>
            <a:r>
              <a:rPr lang="en-US" dirty="0">
                <a:solidFill>
                  <a:prstClr val="white">
                    <a:tint val="75000"/>
                  </a:prstClr>
                </a:solidFill>
                <a:latin typeface="HelvLight"/>
              </a:rPr>
              <a:t>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9EB8A-8AF1-4AE7-BAE9-B9308EBB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5883275"/>
            <a:ext cx="771089" cy="365125"/>
          </a:xfrm>
        </p:spPr>
        <p:txBody>
          <a:bodyPr/>
          <a:lstStyle/>
          <a:p>
            <a:pPr defTabSz="457189"/>
            <a:fld id="{DFDF98CC-160E-494C-8C3C-8CDC5FA257DE}" type="slidenum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</p:spTree>
    <p:extLst>
      <p:ext uri="{BB962C8B-B14F-4D97-AF65-F5344CB8AC3E}">
        <p14:creationId xmlns:p14="http://schemas.microsoft.com/office/powerpoint/2010/main" val="260467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Transition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Social norms are conditions of the social contract. Violation of that contract is reinforced by stigma. Criminal violations are punished by law. </a:t>
            </a:r>
          </a:p>
          <a:p>
            <a:r>
              <a:rPr lang="en-US" dirty="0"/>
              <a:t>Virtual environments do not make that reinforcement as direct.</a:t>
            </a:r>
          </a:p>
          <a:p>
            <a:pPr lvl="1"/>
            <a:r>
              <a:rPr lang="en-US" dirty="0"/>
              <a:t>Identity flexibility / relative anonymity</a:t>
            </a:r>
          </a:p>
          <a:p>
            <a:pPr lvl="1"/>
            <a:r>
              <a:rPr lang="en-US" dirty="0"/>
              <a:t>Lack of deterrence / oversight</a:t>
            </a:r>
          </a:p>
          <a:p>
            <a:pPr lvl="1"/>
            <a:r>
              <a:rPr lang="en-US" dirty="0"/>
              <a:t>Conflict of norms between deviance IRL vs online. See also: Solipsism Syndrome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72179-0E7B-43E5-98D6-A6261C76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</p:spPr>
        <p:txBody>
          <a:bodyPr/>
          <a:lstStyle/>
          <a:p>
            <a:pPr defTabSz="457189"/>
            <a:fld id="{B9867A03-0D75-4281-ABBC-48F8F2265ADC}" type="datetime1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9/7/2022</a:t>
            </a:fld>
            <a:endParaRPr lang="en-US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7BF8F-31ED-4603-AA7A-C7D3223B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6"/>
            <a:ext cx="6239309" cy="365125"/>
          </a:xfrm>
        </p:spPr>
        <p:txBody>
          <a:bodyPr/>
          <a:lstStyle/>
          <a:p>
            <a:pPr defTabSz="457189"/>
            <a:r>
              <a:rPr lang="en-US" dirty="0">
                <a:solidFill>
                  <a:prstClr val="white">
                    <a:tint val="75000"/>
                  </a:prstClr>
                </a:solidFill>
                <a:latin typeface="HelvLight"/>
              </a:rPr>
              <a:t>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9E28C-E8E5-41F3-B6EA-93C059AD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5883275"/>
            <a:ext cx="771089" cy="365125"/>
          </a:xfrm>
        </p:spPr>
        <p:txBody>
          <a:bodyPr/>
          <a:lstStyle/>
          <a:p>
            <a:pPr defTabSz="457189"/>
            <a:fld id="{DFDF98CC-160E-494C-8C3C-8CDC5FA257DE}" type="slidenum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</p:spTree>
    <p:extLst>
      <p:ext uri="{BB962C8B-B14F-4D97-AF65-F5344CB8AC3E}">
        <p14:creationId xmlns:p14="http://schemas.microsoft.com/office/powerpoint/2010/main" val="101860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Transition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elements distinguish online interactions from offline interactions.</a:t>
            </a:r>
          </a:p>
          <a:p>
            <a:pPr lvl="1"/>
            <a:r>
              <a:rPr lang="en-US" dirty="0"/>
              <a:t>Anonymity (</a:t>
            </a:r>
            <a:r>
              <a:rPr lang="en-US" dirty="0" err="1"/>
              <a:t>Pseudonymity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Permanence</a:t>
            </a:r>
          </a:p>
          <a:p>
            <a:pPr lvl="1"/>
            <a:r>
              <a:rPr lang="en-US" dirty="0"/>
              <a:t>Constant connectivity</a:t>
            </a:r>
          </a:p>
          <a:p>
            <a:pPr lvl="1"/>
            <a:r>
              <a:rPr lang="en-US" dirty="0"/>
              <a:t>Depersonalization/Deindividuation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EA8FB-19F8-4671-9DA0-BD9CDDFF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</p:spPr>
        <p:txBody>
          <a:bodyPr/>
          <a:lstStyle/>
          <a:p>
            <a:pPr defTabSz="457189"/>
            <a:fld id="{B9867A03-0D75-4281-ABBC-48F8F2265ADC}" type="datetime1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9/7/2022</a:t>
            </a:fld>
            <a:endParaRPr lang="en-US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E452F-39C9-490B-920C-2E3F9B03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6"/>
            <a:ext cx="6239309" cy="365125"/>
          </a:xfrm>
        </p:spPr>
        <p:txBody>
          <a:bodyPr/>
          <a:lstStyle/>
          <a:p>
            <a:pPr defTabSz="457189"/>
            <a:r>
              <a:rPr lang="en-US" dirty="0">
                <a:solidFill>
                  <a:prstClr val="white">
                    <a:tint val="75000"/>
                  </a:prstClr>
                </a:solidFill>
                <a:latin typeface="HelvLight"/>
              </a:rPr>
              <a:t>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A74B-C5B5-4F25-A2FC-7294452A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5883275"/>
            <a:ext cx="771089" cy="365125"/>
          </a:xfrm>
        </p:spPr>
        <p:txBody>
          <a:bodyPr/>
          <a:lstStyle/>
          <a:p>
            <a:pPr defTabSz="457189"/>
            <a:fld id="{DFDF98CC-160E-494C-8C3C-8CDC5FA257DE}" type="slidenum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</p:spTree>
    <p:extLst>
      <p:ext uri="{BB962C8B-B14F-4D97-AF65-F5344CB8AC3E}">
        <p14:creationId xmlns:p14="http://schemas.microsoft.com/office/powerpoint/2010/main" val="3808416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6350-5CCB-4B4F-B5C1-B93D47390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Bahnschrift SemiBold SemiConden" panose="020B0502040204020203" pitchFamily="34" charset="0"/>
              </a:rPr>
              <a:t>Lessons of Space Transition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BFD54-0A7F-41F9-8002-6DCCEBCC8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person’s behavior offline may be different than their behavior online. A person’s nature is revealed in the absence of consequence.</a:t>
            </a:r>
          </a:p>
          <a:p>
            <a:endParaRPr lang="en-US" dirty="0"/>
          </a:p>
          <a:p>
            <a:r>
              <a:rPr lang="en-US" sz="2200" dirty="0"/>
              <a:t>In your environment, maintaining accountability is critical.</a:t>
            </a:r>
          </a:p>
          <a:p>
            <a:endParaRPr lang="en-US" sz="2200" dirty="0"/>
          </a:p>
          <a:p>
            <a:r>
              <a:rPr lang="en-US" sz="2200" dirty="0"/>
              <a:t>It does appear to be possible to perform behavior attribution via </a:t>
            </a:r>
            <a:r>
              <a:rPr lang="en-US" sz="2200" dirty="0" err="1"/>
              <a:t>stylometry</a:t>
            </a:r>
            <a:r>
              <a:rPr lang="en-US" sz="2200" dirty="0"/>
              <a:t> and behavioral analytics (See </a:t>
            </a:r>
            <a:r>
              <a:rPr lang="en-US" sz="2200" dirty="0" err="1"/>
              <a:t>Kotikalapudi</a:t>
            </a:r>
            <a:r>
              <a:rPr lang="en-US" sz="2200" dirty="0"/>
              <a:t>, et al. 2012, Carpenter, et al. 2016) – which may in the future be used to improve intrusion detection through identifying user intent.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4C48B-22F6-4A8A-B991-0B2226D7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</p:spPr>
        <p:txBody>
          <a:bodyPr/>
          <a:lstStyle/>
          <a:p>
            <a:pPr defTabSz="457189"/>
            <a:fld id="{B9867A03-0D75-4281-ABBC-48F8F2265ADC}" type="datetime1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9/7/2022</a:t>
            </a:fld>
            <a:endParaRPr lang="en-US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7CDA1-78EA-40F0-A1E8-AE68244F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6"/>
            <a:ext cx="6239309" cy="365125"/>
          </a:xfrm>
        </p:spPr>
        <p:txBody>
          <a:bodyPr/>
          <a:lstStyle/>
          <a:p>
            <a:pPr defTabSz="457189"/>
            <a:r>
              <a:rPr lang="en-US" dirty="0">
                <a:solidFill>
                  <a:prstClr val="white">
                    <a:tint val="75000"/>
                  </a:prstClr>
                </a:solidFill>
                <a:latin typeface="HelvLight"/>
              </a:rPr>
              <a:t>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34A6B-6E13-4074-BC8C-F3C769BF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5883275"/>
            <a:ext cx="771089" cy="365125"/>
          </a:xfrm>
        </p:spPr>
        <p:txBody>
          <a:bodyPr/>
          <a:lstStyle/>
          <a:p>
            <a:pPr defTabSz="457189"/>
            <a:fld id="{DFDF98CC-160E-494C-8C3C-8CDC5FA257DE}" type="slidenum">
              <a:rPr lang="en-US">
                <a:solidFill>
                  <a:prstClr val="white">
                    <a:tint val="75000"/>
                  </a:prstClr>
                </a:solidFill>
                <a:latin typeface="HelvLight"/>
              </a:rPr>
              <a:pPr defTabSz="457189"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  <a:latin typeface="HelvLight"/>
            </a:endParaRPr>
          </a:p>
        </p:txBody>
      </p:sp>
    </p:spTree>
    <p:extLst>
      <p:ext uri="{BB962C8B-B14F-4D97-AF65-F5344CB8AC3E}">
        <p14:creationId xmlns:p14="http://schemas.microsoft.com/office/powerpoint/2010/main" val="2202306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E8179-4B1B-4FA9-995E-0B54B23F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0E1A-2FEE-498D-8004-B5DB16AB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CIS 303 – 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C3B15-7C5C-461E-8737-00709BE9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Everything You Wanted to Know About Cyber Insurance But Were Too ...">
            <a:extLst>
              <a:ext uri="{FF2B5EF4-FFF2-40B4-BE49-F238E27FC236}">
                <a16:creationId xmlns:a16="http://schemas.microsoft.com/office/drawing/2014/main" id="{B82A686C-ACDE-405C-8A43-B0E669273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6" t="44893" r="13126" b="41273"/>
          <a:stretch/>
        </p:blipFill>
        <p:spPr bwMode="auto">
          <a:xfrm>
            <a:off x="5741436" y="3430287"/>
            <a:ext cx="4646645" cy="48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yber Attack Survival Manual: From Identity Theft to The Digital ...">
            <a:extLst>
              <a:ext uri="{FF2B5EF4-FFF2-40B4-BE49-F238E27FC236}">
                <a16:creationId xmlns:a16="http://schemas.microsoft.com/office/drawing/2014/main" id="{EA7308AD-9BB8-4FCD-899E-E5158DBEA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7619" r="15188" b="61088"/>
          <a:stretch/>
        </p:blipFill>
        <p:spPr bwMode="auto">
          <a:xfrm>
            <a:off x="1483774" y="3256407"/>
            <a:ext cx="3769568" cy="214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.com: Cyber Security: Everything an Executive Needs to Know ...">
            <a:extLst>
              <a:ext uri="{FF2B5EF4-FFF2-40B4-BE49-F238E27FC236}">
                <a16:creationId xmlns:a16="http://schemas.microsoft.com/office/drawing/2014/main" id="{FBCEE178-714F-4CB3-A970-2CA879C60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" t="8063" r="30276" b="66359"/>
          <a:stretch/>
        </p:blipFill>
        <p:spPr bwMode="auto">
          <a:xfrm>
            <a:off x="1440443" y="734703"/>
            <a:ext cx="2062066" cy="121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verything You Need to Know about the Cyber Security Skills Gap">
            <a:extLst>
              <a:ext uri="{FF2B5EF4-FFF2-40B4-BE49-F238E27FC236}">
                <a16:creationId xmlns:a16="http://schemas.microsoft.com/office/drawing/2014/main" id="{67D023E7-11AA-47F4-9DF1-B8163023A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0" t="30299" r="37310" b="60086"/>
          <a:stretch/>
        </p:blipFill>
        <p:spPr bwMode="auto">
          <a:xfrm>
            <a:off x="6938660" y="4460014"/>
            <a:ext cx="3628507" cy="6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yber Warfare: How Conflicts in Cyberspace Are Challenging America ...">
            <a:extLst>
              <a:ext uri="{FF2B5EF4-FFF2-40B4-BE49-F238E27FC236}">
                <a16:creationId xmlns:a16="http://schemas.microsoft.com/office/drawing/2014/main" id="{F52A1C6A-AA9A-447B-AAC0-F7C8B767C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9" t="63129" r="23996" b="13935"/>
          <a:stretch/>
        </p:blipFill>
        <p:spPr bwMode="auto">
          <a:xfrm>
            <a:off x="8689492" y="1101279"/>
            <a:ext cx="2664303" cy="157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cloud” is the place for the customer cyberspace">
            <a:extLst>
              <a:ext uri="{FF2B5EF4-FFF2-40B4-BE49-F238E27FC236}">
                <a16:creationId xmlns:a16="http://schemas.microsoft.com/office/drawing/2014/main" id="{1385F271-AA31-49D7-894B-9BABA21DA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8" t="32409" r="18882" b="52130"/>
          <a:stretch/>
        </p:blipFill>
        <p:spPr bwMode="auto">
          <a:xfrm>
            <a:off x="2724746" y="2121637"/>
            <a:ext cx="5896946" cy="98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518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C2F2-34E4-46C2-AF21-0B6AC05A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technology in society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F9433-6402-43FA-96FD-0A0686DEE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u="sng" dirty="0"/>
              <a:t>Necessity</a:t>
            </a:r>
            <a:r>
              <a:rPr lang="en-US" i="1" dirty="0"/>
              <a:t> </a:t>
            </a:r>
            <a:r>
              <a:rPr lang="en-US" dirty="0"/>
              <a:t>is the mother of invention. All technology exists to </a:t>
            </a:r>
            <a:r>
              <a:rPr lang="en-US" i="1" dirty="0"/>
              <a:t>solve a problem.</a:t>
            </a:r>
          </a:p>
          <a:p>
            <a:pPr marL="0" indent="0">
              <a:buNone/>
            </a:pPr>
            <a:endParaRPr lang="en-US" b="1" i="1" dirty="0"/>
          </a:p>
          <a:p>
            <a:r>
              <a:rPr lang="en-US" dirty="0"/>
              <a:t>Technology allows human work to focus on the </a:t>
            </a:r>
            <a:r>
              <a:rPr lang="en-US" i="1" dirty="0"/>
              <a:t>creative</a:t>
            </a:r>
            <a:r>
              <a:rPr lang="en-US" dirty="0"/>
              <a:t> and </a:t>
            </a:r>
            <a:r>
              <a:rPr lang="en-US" i="1" dirty="0"/>
              <a:t>cognitive. </a:t>
            </a:r>
            <a:r>
              <a:rPr lang="en-US" dirty="0"/>
              <a:t>We produce the ideas; technology executes the rest. </a:t>
            </a:r>
            <a:r>
              <a:rPr lang="en-US" i="1" dirty="0"/>
              <a:t>We</a:t>
            </a:r>
            <a:r>
              <a:rPr lang="en-US" dirty="0"/>
              <a:t> think, therefore </a:t>
            </a:r>
            <a:r>
              <a:rPr lang="en-US" i="1" dirty="0"/>
              <a:t>it </a:t>
            </a:r>
            <a:r>
              <a:rPr lang="en-US" dirty="0"/>
              <a:t>is.</a:t>
            </a:r>
          </a:p>
          <a:p>
            <a:endParaRPr lang="en-US" dirty="0"/>
          </a:p>
          <a:p>
            <a:r>
              <a:rPr lang="en-US" dirty="0"/>
              <a:t>That problem always comes down to </a:t>
            </a:r>
            <a:r>
              <a:rPr lang="en-US" b="1" dirty="0"/>
              <a:t>supporting</a:t>
            </a:r>
            <a:r>
              <a:rPr lang="en-US" dirty="0"/>
              <a:t>, </a:t>
            </a:r>
            <a:r>
              <a:rPr lang="en-US" b="1" dirty="0"/>
              <a:t>supplementing</a:t>
            </a:r>
            <a:r>
              <a:rPr lang="en-US" dirty="0"/>
              <a:t>, or </a:t>
            </a:r>
            <a:r>
              <a:rPr lang="en-US" b="1" dirty="0"/>
              <a:t>enhancing</a:t>
            </a:r>
            <a:r>
              <a:rPr lang="en-US" dirty="0"/>
              <a:t> </a:t>
            </a:r>
            <a:r>
              <a:rPr lang="en-US" b="1" dirty="0"/>
              <a:t>human work</a:t>
            </a:r>
            <a:r>
              <a:rPr lang="en-US" b="1" i="1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0F001-D257-48F0-B95F-E5A9B635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6F15A-8974-42FB-935C-57128A19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CIS 303 – 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BADC8-943C-49D3-9033-E77C3B60E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1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7DC4A0-BBDE-4E20-B6E3-E692FF3A0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292"/>
          <a:stretch/>
        </p:blipFill>
        <p:spPr bwMode="auto">
          <a:xfrm>
            <a:off x="-5596" y="13"/>
            <a:ext cx="4635581" cy="3427400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C1B440-73A6-4293-97BC-47BCFBA4B8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1" r="11419" b="-2"/>
          <a:stretch/>
        </p:blipFill>
        <p:spPr>
          <a:xfrm>
            <a:off x="-5596" y="3427413"/>
            <a:ext cx="4635581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9AC3-2544-48E6-A91E-186E5D620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813" y="498476"/>
            <a:ext cx="6963903" cy="543718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What does it mean – technology “supports” our lives?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Technology improves efficiency of human work.</a:t>
            </a:r>
          </a:p>
          <a:p>
            <a:pPr>
              <a:lnSpc>
                <a:spcPct val="110000"/>
              </a:lnSpc>
            </a:pPr>
            <a:r>
              <a:rPr lang="en-US" dirty="0"/>
              <a:t>What does it mean – technology “supplements” our lives?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Technology replaces human work, taking humans out of the equation. </a:t>
            </a:r>
          </a:p>
          <a:p>
            <a:pPr>
              <a:lnSpc>
                <a:spcPct val="110000"/>
              </a:lnSpc>
            </a:pPr>
            <a:r>
              <a:rPr lang="en-US" dirty="0"/>
              <a:t>What does it mean – technology “enhances” our lives?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Technology allows humans to do work that would otherwise be impossible.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C286A-005D-4440-9328-8FFD1E49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37575" y="6112667"/>
            <a:ext cx="1648304" cy="365124"/>
          </a:xfrm>
        </p:spPr>
        <p:txBody>
          <a:bodyPr>
            <a:normAutofit/>
          </a:bodyPr>
          <a:lstStyle/>
          <a:p>
            <a:pPr defTabSz="457189">
              <a:spcAft>
                <a:spcPts val="800"/>
              </a:spcAft>
            </a:pPr>
            <a:fld id="{B9867A03-0D75-4281-ABBC-48F8F2265ADC}" type="datetime1">
              <a:rPr lang="en-US">
                <a:latin typeface="HelvLight"/>
              </a:rPr>
              <a:pPr defTabSz="457189">
                <a:spcAft>
                  <a:spcPts val="800"/>
                </a:spcAft>
              </a:pPr>
              <a:t>9/7/2022</a:t>
            </a:fld>
            <a:endParaRPr lang="en-US" dirty="0">
              <a:latin typeface="Helv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9C15F-8638-4D0B-91A9-0D4F97B8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0272" y="6150766"/>
            <a:ext cx="3452385" cy="365125"/>
          </a:xfrm>
        </p:spPr>
        <p:txBody>
          <a:bodyPr>
            <a:normAutofit/>
          </a:bodyPr>
          <a:lstStyle/>
          <a:p>
            <a:pPr defTabSz="457189">
              <a:spcAft>
                <a:spcPts val="800"/>
              </a:spcAft>
            </a:pPr>
            <a:r>
              <a:rPr lang="en-US" dirty="0">
                <a:latin typeface="HelvLight"/>
              </a:rPr>
              <a:t>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F0CC2-708F-4078-AA12-F1C2F767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6401" y="6075360"/>
            <a:ext cx="771089" cy="365125"/>
          </a:xfrm>
        </p:spPr>
        <p:txBody>
          <a:bodyPr>
            <a:normAutofit/>
          </a:bodyPr>
          <a:lstStyle/>
          <a:p>
            <a:pPr defTabSz="457189">
              <a:spcAft>
                <a:spcPts val="800"/>
              </a:spcAft>
            </a:pPr>
            <a:fld id="{DFDF98CC-160E-494C-8C3C-8CDC5FA257DE}" type="slidenum">
              <a:rPr lang="en-US">
                <a:latin typeface="HelvLight"/>
              </a:rPr>
              <a:pPr defTabSz="457189">
                <a:spcAft>
                  <a:spcPts val="800"/>
                </a:spcAft>
              </a:pPr>
              <a:t>5</a:t>
            </a:fld>
            <a:endParaRPr lang="en-US" dirty="0">
              <a:latin typeface="HelvLight"/>
            </a:endParaRPr>
          </a:p>
        </p:txBody>
      </p:sp>
    </p:spTree>
    <p:extLst>
      <p:ext uri="{BB962C8B-B14F-4D97-AF65-F5344CB8AC3E}">
        <p14:creationId xmlns:p14="http://schemas.microsoft.com/office/powerpoint/2010/main" val="399128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EA0B-227B-EC63-93FB-5DE19FAB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Grows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9AC3-2544-48E6-A91E-186E5D620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Technology can do more than one of those at a time.</a:t>
            </a:r>
          </a:p>
          <a:p>
            <a:endParaRPr lang="en-US" dirty="0"/>
          </a:p>
          <a:p>
            <a:r>
              <a:rPr lang="en-US" dirty="0"/>
              <a:t>Technology’s role can change over time.</a:t>
            </a:r>
          </a:p>
          <a:p>
            <a:endParaRPr lang="en-US" dirty="0"/>
          </a:p>
          <a:p>
            <a:r>
              <a:rPr lang="en-US" dirty="0"/>
              <a:t>Society can change, rendering certain technologies obsolete without a technological advancement to replace it.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C286A-005D-4440-9328-8FFD1E49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9C15F-8638-4D0B-91A9-0D4F97B8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CIS 303 – 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F0CC2-708F-4078-AA12-F1C2F767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85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3BE43-D914-4352-B81E-DE4F6439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You Are Here</a:t>
            </a:r>
          </a:p>
        </p:txBody>
      </p:sp>
      <p:pic>
        <p:nvPicPr>
          <p:cNvPr id="2050" name="Picture 2" descr="Egg Minder Smart Egg Carton | HiConsumption">
            <a:extLst>
              <a:ext uri="{FF2B5EF4-FFF2-40B4-BE49-F238E27FC236}">
                <a16:creationId xmlns:a16="http://schemas.microsoft.com/office/drawing/2014/main" id="{01156659-724C-4B42-B52D-926364972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056"/>
          <a:stretch/>
        </p:blipFill>
        <p:spPr bwMode="auto"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D48B-C3AD-44C0-8DBD-DEB61A5B0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434751"/>
            <a:ext cx="4844521" cy="3356450"/>
          </a:xfrm>
        </p:spPr>
        <p:txBody>
          <a:bodyPr anchor="t">
            <a:normAutofit/>
          </a:bodyPr>
          <a:lstStyle/>
          <a:p>
            <a:r>
              <a:rPr lang="en-US" dirty="0"/>
              <a:t>Today, most technology supports and enhances human lives, but the expansion of supplementing is happening.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713F9-1A71-4F34-B142-B68BB528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</p:spPr>
        <p:txBody>
          <a:bodyPr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CIS 303 – Prof. C. R. Johnson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3DF67-F2B1-4033-A387-82D5430F1C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867A03-0D75-4281-ABBC-48F8F2265ADC}" type="datetime1">
              <a:rPr lang="en-US" smtClean="0"/>
              <a:pPr>
                <a:spcAft>
                  <a:spcPts val="600"/>
                </a:spcAft>
              </a:pPr>
              <a:t>9/7/2022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E0E1-6493-416E-992B-FCB8F8D2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D42E13A-A1CD-49C7-A483-55BB4BC78D02}"/>
              </a:ext>
            </a:extLst>
          </p:cNvPr>
          <p:cNvSpPr/>
          <p:nvPr/>
        </p:nvSpPr>
        <p:spPr>
          <a:xfrm rot="3180573">
            <a:off x="2393142" y="1848140"/>
            <a:ext cx="1078926" cy="682042"/>
          </a:xfrm>
          <a:prstGeom prst="rightArrow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3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0DF7-C287-4404-88B4-4C25BDD8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Technology as Savior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C5E836-3887-41C3-AB48-459C6132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2271711"/>
            <a:ext cx="4689234" cy="350520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BA49-F238-494D-B707-75806034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In short – we use technology to solve problems.</a:t>
            </a:r>
          </a:p>
          <a:p>
            <a:pPr lvl="1"/>
            <a:r>
              <a:rPr lang="en-US" dirty="0"/>
              <a:t>Even problems created by technology.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97B88-F42B-4D1E-8803-A8D71746B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6309360"/>
            <a:ext cx="6239309" cy="365125"/>
          </a:xfrm>
        </p:spPr>
        <p:txBody>
          <a:bodyPr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CIS 303 – Prof. C. R. Johnson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1CC3-5D6B-4730-95FD-725E3DEE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456921" y="630936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867A03-0D75-4281-ABBC-48F8F2265ADC}" type="datetime1">
              <a:rPr lang="en-US" smtClean="0"/>
              <a:pPr>
                <a:spcAft>
                  <a:spcPts val="600"/>
                </a:spcAft>
              </a:pPr>
              <a:t>9/7/2022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01F33-C62F-474D-A7ED-82A0CE5A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09360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DF98CC-160E-494C-8C3C-8CDC5FA257D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7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FB13-4272-4785-BA50-DB8D73D4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does modern tech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C04C-83BD-4B0F-BF69-89E18DEC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– Easy. It’s in the name. They compute.</a:t>
            </a:r>
          </a:p>
          <a:p>
            <a:pPr lvl="1"/>
            <a:r>
              <a:rPr lang="en-US" dirty="0"/>
              <a:t>They also do other things humans are bad at, like storing information and recalling it exactly (we hope.)</a:t>
            </a:r>
          </a:p>
          <a:p>
            <a:r>
              <a:rPr lang="en-US" dirty="0"/>
              <a:t>Internet – Harder…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7949E-EC09-46AF-A8A2-81B97909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14156-CC8F-43BC-868A-748DC1A4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89">
              <a:spcAft>
                <a:spcPts val="600"/>
              </a:spcAft>
            </a:pPr>
            <a:r>
              <a:rPr lang="en-US" dirty="0">
                <a:solidFill>
                  <a:prstClr val="white">
                    <a:tint val="75000"/>
                  </a:prstClr>
                </a:solidFill>
                <a:latin typeface="HelvLight"/>
              </a:rPr>
              <a:t>Prof. C. R. Johnson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8FB44-2C66-4DB3-BAA3-56B0CC36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Ben-Franklins (Ben / Nav) - DeviantArt">
            <a:extLst>
              <a:ext uri="{FF2B5EF4-FFF2-40B4-BE49-F238E27FC236}">
                <a16:creationId xmlns:a16="http://schemas.microsoft.com/office/drawing/2014/main" id="{B837A31E-D64F-45DB-AEE6-5E8C92B0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3753645"/>
            <a:ext cx="29464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75C29FE-215C-4153-A330-56EB416906DA}"/>
              </a:ext>
            </a:extLst>
          </p:cNvPr>
          <p:cNvSpPr/>
          <p:nvPr/>
        </p:nvSpPr>
        <p:spPr>
          <a:xfrm>
            <a:off x="7456921" y="3530600"/>
            <a:ext cx="2946400" cy="1930400"/>
          </a:xfrm>
          <a:prstGeom prst="wedgeEllipseCallout">
            <a:avLst>
              <a:gd name="adj1" fmla="val -83764"/>
              <a:gd name="adj2" fmla="val 190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good is a newborn baby?</a:t>
            </a:r>
          </a:p>
        </p:txBody>
      </p:sp>
    </p:spTree>
    <p:extLst>
      <p:ext uri="{BB962C8B-B14F-4D97-AF65-F5344CB8AC3E}">
        <p14:creationId xmlns:p14="http://schemas.microsoft.com/office/powerpoint/2010/main" val="1109057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0">
      <a:dk1>
        <a:sysClr val="windowText" lastClr="000000"/>
      </a:dk1>
      <a:lt1>
        <a:sysClr val="window" lastClr="FFFFFF"/>
      </a:lt1>
      <a:dk2>
        <a:srgbClr val="632E62"/>
      </a:dk2>
      <a:lt2>
        <a:srgbClr val="19141A"/>
      </a:lt2>
      <a:accent1>
        <a:srgbClr val="762EB1"/>
      </a:accent1>
      <a:accent2>
        <a:srgbClr val="762EB1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E7CDE7"/>
      </a:hlink>
      <a:folHlink>
        <a:srgbClr val="D09BCF"/>
      </a:folHlink>
    </a:clrScheme>
    <a:fontScheme name="Custom 3">
      <a:majorFont>
        <a:latin typeface="Bahnschrift"/>
        <a:ea typeface=""/>
        <a:cs typeface=""/>
      </a:majorFont>
      <a:minorFont>
        <a:latin typeface="HelvLigh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1325</Words>
  <Application>Microsoft Office PowerPoint</Application>
  <PresentationFormat>Widescreen</PresentationFormat>
  <Paragraphs>196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Bahnschrift</vt:lpstr>
      <vt:lpstr>Bahnschrift SemiBold SemiConden</vt:lpstr>
      <vt:lpstr>Calibri</vt:lpstr>
      <vt:lpstr>HelvLight</vt:lpstr>
      <vt:lpstr>Circuit</vt:lpstr>
      <vt:lpstr>Module One: The Role of Technology</vt:lpstr>
      <vt:lpstr>PowerPoint Presentation</vt:lpstr>
      <vt:lpstr>PowerPoint Presentation</vt:lpstr>
      <vt:lpstr>The role of technology in society</vt:lpstr>
      <vt:lpstr>PowerPoint Presentation</vt:lpstr>
      <vt:lpstr>Tech Grows up</vt:lpstr>
      <vt:lpstr>You Are Here</vt:lpstr>
      <vt:lpstr>Technology as Savior</vt:lpstr>
      <vt:lpstr>What problem does modern tech solve?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Wise men speak because they have something to say; Fools because they have to say something.</vt:lpstr>
      <vt:lpstr>Communication</vt:lpstr>
      <vt:lpstr>Online IRL</vt:lpstr>
      <vt:lpstr>Modern Solutions -&gt; Modern Problems</vt:lpstr>
      <vt:lpstr>A lot of cyber, not enough social</vt:lpstr>
      <vt:lpstr>Why training Struggles</vt:lpstr>
      <vt:lpstr>Which persona are you training?</vt:lpstr>
      <vt:lpstr>Space Transition Theory</vt:lpstr>
      <vt:lpstr>Space Transition Theory</vt:lpstr>
      <vt:lpstr>Space Transition Theory</vt:lpstr>
      <vt:lpstr>Space Transition Theory</vt:lpstr>
      <vt:lpstr>Lessons of Space Transition Theory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One: The Role of Technology</dc:title>
  <dc:creator>Chad Johnson</dc:creator>
  <cp:lastModifiedBy>Johnson, Chad</cp:lastModifiedBy>
  <cp:revision>5</cp:revision>
  <dcterms:created xsi:type="dcterms:W3CDTF">2020-06-22T15:36:07Z</dcterms:created>
  <dcterms:modified xsi:type="dcterms:W3CDTF">2022-09-07T16:51:09Z</dcterms:modified>
</cp:coreProperties>
</file>